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9"/>
  </p:notesMasterIdLst>
  <p:sldIdLst>
    <p:sldId id="269" r:id="rId2"/>
    <p:sldId id="283" r:id="rId3"/>
    <p:sldId id="280" r:id="rId4"/>
    <p:sldId id="287" r:id="rId5"/>
    <p:sldId id="285" r:id="rId6"/>
    <p:sldId id="288" r:id="rId7"/>
    <p:sldId id="279" r:id="rId8"/>
  </p:sldIdLst>
  <p:sldSz cx="12192000" cy="6858000"/>
  <p:notesSz cx="6858000" cy="9144000"/>
  <p:embeddedFontLst>
    <p:embeddedFont>
      <p:font typeface="Montserrat" pitchFamily="2" charset="0"/>
      <p:regular r:id="rId10"/>
      <p:bold r:id="rId11"/>
      <p:italic r:id="rId12"/>
      <p:boldItalic r:id="rId13"/>
    </p:embeddedFont>
    <p:embeddedFont>
      <p:font typeface="Montserrat Bold" pitchFamily="2" charset="0"/>
      <p:bold r:id="rId14"/>
    </p:embeddedFont>
    <p:embeddedFont>
      <p:font typeface="Montserrat Medium" panose="00000600000000000000" pitchFamily="2" charset="0"/>
      <p:regular r:id="rId15"/>
      <p:bold r:id="rId16"/>
      <p:italic r:id="rId17"/>
      <p:boldItalic r:id="rId18"/>
    </p:embeddedFont>
    <p:embeddedFont>
      <p:font typeface="Montserrat SemiBold" pitchFamily="2" charset="0"/>
      <p:regular r:id="rId19"/>
      <p:bold r:id="rId20"/>
      <p:italic r:id="rId21"/>
      <p:boldItalic r:id="rId22"/>
    </p:embeddedFont>
    <p:embeddedFont>
      <p:font typeface="Open Sans" pitchFamily="2" charset="0"/>
      <p:regular r:id="rId23"/>
      <p:bold r:id="rId24"/>
      <p:italic r:id="rId25"/>
      <p:boldItalic r:id="rId26"/>
    </p:embeddedFont>
    <p:embeddedFont>
      <p:font typeface="Open Sans Light" pitchFamily="2" charset="0"/>
      <p:regular r:id="rId27"/>
      <p:bold r:id="rId28"/>
      <p:italic r:id="rId29"/>
      <p:boldItalic r:id="rId30"/>
    </p:embeddedFont>
    <p:embeddedFont>
      <p:font typeface="Open Sans Regular" pitchFamily="2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4658"/>
  </p:normalViewPr>
  <p:slideViewPr>
    <p:cSldViewPr snapToGrid="0">
      <p:cViewPr varScale="1">
        <p:scale>
          <a:sx n="78" d="100"/>
          <a:sy n="78" d="100"/>
        </p:scale>
        <p:origin x="9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font" Target="fonts/font2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388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latinLnBrk="0"/>
            <a:r>
              <a:rPr lang="en-US"/>
              <a:t>Use this one. </a:t>
            </a:r>
          </a:p>
        </p:txBody>
      </p:sp>
    </p:spTree>
    <p:extLst>
      <p:ext uri="{BB962C8B-B14F-4D97-AF65-F5344CB8AC3E}">
        <p14:creationId xmlns:p14="http://schemas.microsoft.com/office/powerpoint/2010/main" val="2249640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" preserve="1" userDrawn="1">
  <p:cSld name="Standard Intro for SmartSca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3" descr="image 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0" y="811953"/>
            <a:ext cx="2667000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3"/>
          <p:cNvSpPr txBox="1">
            <a:spLocks noGrp="1"/>
          </p:cNvSpPr>
          <p:nvPr>
            <p:ph type="title"/>
          </p:nvPr>
        </p:nvSpPr>
        <p:spPr>
          <a:xfrm>
            <a:off x="849125" y="5497900"/>
            <a:ext cx="5025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1"/>
          </p:nvPr>
        </p:nvSpPr>
        <p:spPr>
          <a:xfrm>
            <a:off x="849125" y="5771702"/>
            <a:ext cx="5169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3" name="Google Shape;153;p13"/>
          <p:cNvSpPr/>
          <p:nvPr/>
        </p:nvSpPr>
        <p:spPr>
          <a:xfrm>
            <a:off x="655125" y="5571703"/>
            <a:ext cx="65100" cy="4746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3"/>
          </p:nvPr>
        </p:nvSpPr>
        <p:spPr>
          <a:xfrm>
            <a:off x="578029" y="3817825"/>
            <a:ext cx="5376672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Medium"/>
              <a:buNone/>
              <a:defRPr sz="28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4"/>
          </p:nvPr>
        </p:nvSpPr>
        <p:spPr>
          <a:xfrm>
            <a:off x="581100" y="1884350"/>
            <a:ext cx="5371925" cy="18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Montserrat"/>
              <a:buNone/>
              <a:defRPr sz="3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800"/>
              <a:buFont typeface="Montserrat"/>
              <a:buNone/>
              <a:defRPr sz="38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pic>
        <p:nvPicPr>
          <p:cNvPr id="3" name="Group 95797" descr="Group 95797">
            <a:extLst>
              <a:ext uri="{FF2B5EF4-FFF2-40B4-BE49-F238E27FC236}">
                <a16:creationId xmlns:a16="http://schemas.microsoft.com/office/drawing/2014/main" id="{2B75DA31-9882-C339-7FE4-86BFA191CD7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9950" y="1409700"/>
            <a:ext cx="4972050" cy="437515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Your RAM is running low">
            <a:extLst>
              <a:ext uri="{FF2B5EF4-FFF2-40B4-BE49-F238E27FC236}">
                <a16:creationId xmlns:a16="http://schemas.microsoft.com/office/drawing/2014/main" id="{EB2B9524-50C9-72A7-64ED-4486C8328006}"/>
              </a:ext>
            </a:extLst>
          </p:cNvPr>
          <p:cNvSpPr txBox="1"/>
          <p:nvPr userDrawn="1"/>
        </p:nvSpPr>
        <p:spPr>
          <a:xfrm>
            <a:off x="8096056" y="3098120"/>
            <a:ext cx="1883721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sz="850">
                <a:latin typeface="Montserrat" pitchFamily="2" charset="77"/>
              </a:rPr>
              <a:t>Your RAM is running low.</a:t>
            </a:r>
          </a:p>
        </p:txBody>
      </p:sp>
      <p:sp>
        <p:nvSpPr>
          <p:cNvPr id="5" name="SIGNAL">
            <a:extLst>
              <a:ext uri="{FF2B5EF4-FFF2-40B4-BE49-F238E27FC236}">
                <a16:creationId xmlns:a16="http://schemas.microsoft.com/office/drawing/2014/main" id="{221AACDF-EAF0-D877-FA35-DC8E480F78DC}"/>
              </a:ext>
            </a:extLst>
          </p:cNvPr>
          <p:cNvSpPr txBox="1"/>
          <p:nvPr userDrawn="1"/>
        </p:nvSpPr>
        <p:spPr>
          <a:xfrm>
            <a:off x="8096056" y="2826227"/>
            <a:ext cx="420922" cy="149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SIGNAL</a:t>
            </a:r>
          </a:p>
        </p:txBody>
      </p:sp>
      <p:sp>
        <p:nvSpPr>
          <p:cNvPr id="6" name="Free it up to speed up your PC">
            <a:extLst>
              <a:ext uri="{FF2B5EF4-FFF2-40B4-BE49-F238E27FC236}">
                <a16:creationId xmlns:a16="http://schemas.microsoft.com/office/drawing/2014/main" id="{57AB9374-6BA7-40EE-7FC6-10FDDE752218}"/>
              </a:ext>
            </a:extLst>
          </p:cNvPr>
          <p:cNvSpPr txBox="1"/>
          <p:nvPr userDrawn="1"/>
        </p:nvSpPr>
        <p:spPr>
          <a:xfrm>
            <a:off x="8096056" y="3931403"/>
            <a:ext cx="1737218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25000"/>
              </a:lnSpc>
              <a:defRPr sz="800">
                <a:solidFill>
                  <a:srgbClr val="061F4B"/>
                </a:solidFill>
                <a:latin typeface="Lexend Regular"/>
                <a:ea typeface="Lexend Regular"/>
                <a:cs typeface="Lexend Regular"/>
                <a:sym typeface="Lexend Regular"/>
              </a:defRPr>
            </a:lvl1pPr>
          </a:lstStyle>
          <a:p>
            <a:r>
              <a:rPr lang="en-US" sz="850">
                <a:latin typeface="Montserrat" pitchFamily="2" charset="77"/>
              </a:rPr>
              <a:t>Free it to speed up your PC.</a:t>
            </a:r>
            <a:endParaRPr sz="850">
              <a:latin typeface="Montserrat" pitchFamily="2" charset="77"/>
            </a:endParaRPr>
          </a:p>
        </p:txBody>
      </p:sp>
      <p:sp>
        <p:nvSpPr>
          <p:cNvPr id="7" name="Opportunity">
            <a:extLst>
              <a:ext uri="{FF2B5EF4-FFF2-40B4-BE49-F238E27FC236}">
                <a16:creationId xmlns:a16="http://schemas.microsoft.com/office/drawing/2014/main" id="{0BF701A1-CC3E-ED89-DFFC-C7AEEEC8FAD0}"/>
              </a:ext>
            </a:extLst>
          </p:cNvPr>
          <p:cNvSpPr txBox="1"/>
          <p:nvPr userDrawn="1"/>
        </p:nvSpPr>
        <p:spPr>
          <a:xfrm>
            <a:off x="8096056" y="3583665"/>
            <a:ext cx="1072346" cy="150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1300"/>
              </a:lnSpc>
              <a:defRPr sz="600">
                <a:solidFill>
                  <a:srgbClr val="061F4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sz="800">
                <a:latin typeface="Montserrat SemiBold"/>
              </a:rPr>
              <a:t>OPPORTUNITY</a:t>
            </a:r>
          </a:p>
        </p:txBody>
      </p:sp>
      <p:sp>
        <p:nvSpPr>
          <p:cNvPr id="8" name="Body">
            <a:extLst>
              <a:ext uri="{FF2B5EF4-FFF2-40B4-BE49-F238E27FC236}">
                <a16:creationId xmlns:a16="http://schemas.microsoft.com/office/drawing/2014/main" id="{A922EAB2-E967-2C69-C5FB-00C49AEC81A6}"/>
              </a:ext>
            </a:extLst>
          </p:cNvPr>
          <p:cNvSpPr txBox="1"/>
          <p:nvPr userDrawn="1"/>
        </p:nvSpPr>
        <p:spPr>
          <a:xfrm>
            <a:off x="7836533" y="5915017"/>
            <a:ext cx="3993482" cy="262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13333"/>
              </a:lnSpc>
              <a:defRPr sz="1600" b="1" spc="-50">
                <a:solidFill>
                  <a:srgbClr val="FFFFFF"/>
                </a:solidFill>
                <a:latin typeface="Lexend Bold"/>
                <a:ea typeface="Lexend Bold"/>
                <a:cs typeface="Lexend Bold"/>
                <a:sym typeface="Lexend Bold"/>
              </a:defRPr>
            </a:pPr>
            <a:r>
              <a:rPr lang="en-US">
                <a:latin typeface="Montserrat" pitchFamily="2" charset="77"/>
                <a:ea typeface="Open Sans" panose="020B0606030504020204" pitchFamily="34" charset="0"/>
                <a:cs typeface="Open Sans" panose="020B0606030504020204" pitchFamily="34" charset="0"/>
              </a:rPr>
              <a:t>Prepared</a:t>
            </a: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for: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EB7C3DC-642F-A25D-F581-775EB9E12D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67812" y="5914387"/>
            <a:ext cx="3024188" cy="35401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273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gline + Title + Subtitle - White">
  <p:cSld name="Products Page Intro Format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644250" y="1076741"/>
            <a:ext cx="10010100" cy="4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51A6"/>
              </a:buClr>
              <a:buSzPts val="3300"/>
              <a:buFont typeface="Montserrat Medium"/>
              <a:buNone/>
              <a:defRPr sz="3300" b="0" i="0" u="none" strike="noStrike" cap="none">
                <a:solidFill>
                  <a:srgbClr val="2651A6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0" name="Google Shape;120;p10"/>
          <p:cNvSpPr txBox="1">
            <a:spLocks noGrp="1"/>
          </p:cNvSpPr>
          <p:nvPr>
            <p:ph type="subTitle" idx="1"/>
          </p:nvPr>
        </p:nvSpPr>
        <p:spPr>
          <a:xfrm>
            <a:off x="644250" y="1605416"/>
            <a:ext cx="9967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None/>
              <a:defRPr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1" name="Google Shape;121;p10"/>
          <p:cNvSpPr txBox="1">
            <a:spLocks noGrp="1"/>
          </p:cNvSpPr>
          <p:nvPr>
            <p:ph type="subTitle" idx="2"/>
          </p:nvPr>
        </p:nvSpPr>
        <p:spPr>
          <a:xfrm>
            <a:off x="644250" y="550325"/>
            <a:ext cx="5962500" cy="438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8000" tIns="82275" rIns="0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750"/>
              <a:buFont typeface="Montserrat Medium"/>
              <a:buNone/>
              <a:defRPr sz="1750"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ick to Edit 1">
            <a:extLst>
              <a:ext uri="{FF2B5EF4-FFF2-40B4-BE49-F238E27FC236}">
                <a16:creationId xmlns:a16="http://schemas.microsoft.com/office/drawing/2014/main" id="{79B8AE19-BB67-C88E-D86C-B2394B51D41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793750" y="537402"/>
            <a:ext cx="8260443" cy="37277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3600" b="0" i="0">
                <a:solidFill>
                  <a:srgbClr val="2651A6"/>
                </a:solidFill>
                <a:latin typeface="Montserrat Medium" pitchFamily="2" charset="77"/>
              </a:defRPr>
            </a:lvl1pPr>
          </a:lstStyle>
          <a:p>
            <a:r>
              <a:rPr dirty="0"/>
              <a:t>Click to Edit 1</a:t>
            </a:r>
          </a:p>
        </p:txBody>
      </p:sp>
      <p:sp>
        <p:nvSpPr>
          <p:cNvPr id="7" name="Nivel de texto 1…">
            <a:extLst>
              <a:ext uri="{FF2B5EF4-FFF2-40B4-BE49-F238E27FC236}">
                <a16:creationId xmlns:a16="http://schemas.microsoft.com/office/drawing/2014/main" id="{75F2EC4D-8E03-0917-2EF1-EA257BB146A1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03088" y="1066280"/>
            <a:ext cx="8251105" cy="231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1pPr>
            <a:lvl2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2pPr>
            <a:lvl3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3pPr>
            <a:lvl4pPr>
              <a:defRPr sz="3600" b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4pPr>
            <a:lvl5pPr>
              <a:defRPr sz="3600" b="0">
                <a:solidFill>
                  <a:srgbClr val="061F4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ontserrat-Bold"/>
              </a:defRPr>
            </a:lvl5pPr>
          </a:lstStyle>
          <a:p>
            <a:r>
              <a:rPr dirty="0"/>
              <a:t>Click to Edit 2</a:t>
            </a:r>
          </a:p>
          <a:p>
            <a:pPr lvl="2"/>
            <a:endParaRPr dirty="0"/>
          </a:p>
          <a:p>
            <a:pPr lvl="4"/>
            <a:endParaRPr dirty="0"/>
          </a:p>
        </p:txBody>
      </p:sp>
      <p:sp>
        <p:nvSpPr>
          <p:cNvPr id="8" name="Content Placeholder 13">
            <a:extLst>
              <a:ext uri="{FF2B5EF4-FFF2-40B4-BE49-F238E27FC236}">
                <a16:creationId xmlns:a16="http://schemas.microsoft.com/office/drawing/2014/main" id="{A104D981-2A2F-ED36-0FC2-88506D0F6F6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3750" y="1579417"/>
            <a:ext cx="10665938" cy="449053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</a:defRPr>
            </a:lvl1pPr>
            <a:lvl2pPr>
              <a:buClr>
                <a:schemeClr val="accent1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buClr>
                <a:schemeClr val="accent1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buClr>
                <a:schemeClr val="accent1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87FC4461-7872-680F-ABE5-85727E677B38}"/>
              </a:ext>
            </a:extLst>
          </p:cNvPr>
          <p:cNvSpPr txBox="1"/>
          <p:nvPr userDrawn="1"/>
        </p:nvSpPr>
        <p:spPr>
          <a:xfrm>
            <a:off x="5378057" y="6577609"/>
            <a:ext cx="1219886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 2025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54044330-9DDF-944B-4C1F-19225189A0CD}"/>
              </a:ext>
            </a:extLst>
          </p:cNvPr>
          <p:cNvSpPr txBox="1"/>
          <p:nvPr userDrawn="1"/>
        </p:nvSpPr>
        <p:spPr>
          <a:xfrm>
            <a:off x="11223295" y="6577609"/>
            <a:ext cx="537006" cy="153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>
              <a:defRPr sz="800"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July 2025</a:t>
            </a:r>
            <a:endParaRPr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8292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918203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" name="Google Shape;7;p1"/>
          <p:cNvSpPr txBox="1"/>
          <p:nvPr/>
        </p:nvSpPr>
        <p:spPr>
          <a:xfrm>
            <a:off x="5483819" y="6598846"/>
            <a:ext cx="1008361" cy="12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CONFIDENTIAL</a:t>
            </a:r>
            <a:endParaRPr dirty="0"/>
          </a:p>
        </p:txBody>
      </p:sp>
      <p:pic>
        <p:nvPicPr>
          <p:cNvPr id="8" name="Google Shape;8;p1" descr="Picture 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6770" y="6562845"/>
            <a:ext cx="1056432" cy="1713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56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93AABAC-DCFC-A0E9-BE04-EB3FA710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Susan Jeffery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F55EEE2E-2CEE-2137-980C-3BBE3003BF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Content &amp; Partner Marketing Manager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F72A7A47-B076-824A-BE64-4124470403CA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578029" y="3817825"/>
            <a:ext cx="6288932" cy="1016100"/>
          </a:xfrm>
        </p:spPr>
        <p:txBody>
          <a:bodyPr/>
          <a:lstStyle/>
          <a:p>
            <a:r>
              <a:rPr lang="en-US" dirty="0"/>
              <a:t>October 2025 Partner update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39E52C8-B619-182E-88B1-1680734C225D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581100" y="1884350"/>
            <a:ext cx="6288932" cy="1896300"/>
          </a:xfrm>
        </p:spPr>
        <p:txBody>
          <a:bodyPr/>
          <a:lstStyle/>
          <a:p>
            <a:r>
              <a:rPr lang="en-US" dirty="0"/>
              <a:t>Tested conversion tactics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44D7519-AD17-8E9A-6427-6D06AB14F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2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EEEEE-BF79-EE6A-5B52-04C50F72C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65EF7-F1DB-6BA2-9DC2-CF52EDF8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Takeaways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8C40D1-04CA-7A0B-8AFA-8B28767AC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changes to icons, layout, and design make an impact. 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38CFBE9-FD98-3D07-D420-AE8284908DE7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44250" y="550325"/>
            <a:ext cx="5962500" cy="444701"/>
          </a:xfrm>
        </p:spPr>
        <p:txBody>
          <a:bodyPr/>
          <a:lstStyle/>
          <a:p>
            <a:r>
              <a:rPr lang="en-US" dirty="0"/>
              <a:t>October 2025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1C7CE8-6D0D-E95C-C7F7-E47545316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961883"/>
              </p:ext>
            </p:extLst>
          </p:nvPr>
        </p:nvGraphicFramePr>
        <p:xfrm>
          <a:off x="560408" y="3131666"/>
          <a:ext cx="11071183" cy="19424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143333">
                  <a:extLst>
                    <a:ext uri="{9D8B030D-6E8A-4147-A177-3AD203B41FA5}">
                      <a16:colId xmlns:a16="http://schemas.microsoft.com/office/drawing/2014/main" val="797320052"/>
                    </a:ext>
                  </a:extLst>
                </a:gridCol>
                <a:gridCol w="5689600">
                  <a:extLst>
                    <a:ext uri="{9D8B030D-6E8A-4147-A177-3AD203B41FA5}">
                      <a16:colId xmlns:a16="http://schemas.microsoft.com/office/drawing/2014/main" val="4024082022"/>
                    </a:ext>
                  </a:extLst>
                </a:gridCol>
                <a:gridCol w="1238250">
                  <a:extLst>
                    <a:ext uri="{9D8B030D-6E8A-4147-A177-3AD203B41FA5}">
                      <a16:colId xmlns:a16="http://schemas.microsoft.com/office/drawing/2014/main" val="793846529"/>
                    </a:ext>
                  </a:extLst>
                </a:gridCol>
              </a:tblGrid>
              <a:tr h="38266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Montserrat" pitchFamily="2" charset="0"/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153421"/>
                  </a:ext>
                </a:extLst>
              </a:tr>
              <a:tr h="382661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Toaster: CTA button icon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Adding an arrow icon to the install CTA button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+18%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063458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Email: design vs letter layout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Using a personal letter format vs graphic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+7%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233424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Order cart: remove logos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Simplify order cart by removing BBB and retail logos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+ </a:t>
                      </a:r>
                      <a:r>
                        <a:rPr lang="en-US" sz="1100" b="1" dirty="0">
                          <a:solidFill>
                            <a:srgbClr val="00B050"/>
                          </a:solidFill>
                        </a:rPr>
                        <a:t>inconclusive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216861"/>
                  </a:ext>
                </a:extLst>
              </a:tr>
              <a:tr h="392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Landing page: CTA button language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61F4B"/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Test action language in CTA buttons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00B050"/>
                          </a:solidFill>
                        </a:rPr>
                        <a:t>+16%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445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066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3983-0728-067B-93A8-901E57C2C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Toaster CTA button icon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48C0BE-2908-15EB-C2B1-C1AC387052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Adding an arrow icon to the “Install Upgrade” button increased conversions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DC3BE30-BCF2-F095-883E-F1EAB5036D94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44250" y="550325"/>
            <a:ext cx="5962500" cy="444701"/>
          </a:xfrm>
        </p:spPr>
        <p:txBody>
          <a:bodyPr/>
          <a:lstStyle/>
          <a:p>
            <a:r>
              <a:rPr lang="en-US" dirty="0"/>
              <a:t>October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79A8E-240D-9466-5044-0A9372D8642E}"/>
              </a:ext>
            </a:extLst>
          </p:cNvPr>
          <p:cNvSpPr txBox="1"/>
          <p:nvPr/>
        </p:nvSpPr>
        <p:spPr>
          <a:xfrm>
            <a:off x="8032522" y="5781259"/>
            <a:ext cx="1524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Montserrat" pitchFamily="2" charset="0"/>
              </a:rPr>
              <a:t>WINNER 18% Improvement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0EC2F80-75BB-520B-913F-0664174C5738}"/>
              </a:ext>
            </a:extLst>
          </p:cNvPr>
          <p:cNvCxnSpPr>
            <a:cxnSpLocks/>
          </p:cNvCxnSpPr>
          <p:nvPr/>
        </p:nvCxnSpPr>
        <p:spPr>
          <a:xfrm flipH="1" flipV="1">
            <a:off x="8106366" y="5196282"/>
            <a:ext cx="278682" cy="6237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Picture 5" descr="A blue and white screen with a blue and white text&#10;&#10;AI-generated content may be incorrect.">
            <a:extLst>
              <a:ext uri="{FF2B5EF4-FFF2-40B4-BE49-F238E27FC236}">
                <a16:creationId xmlns:a16="http://schemas.microsoft.com/office/drawing/2014/main" id="{1ACDB09D-BD6F-2DF4-1BAF-93FD39AAB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734" y="2757882"/>
            <a:ext cx="3657600" cy="2438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A blue and white screen with a blue and white text&#10;&#10;AI-generated content may be incorrect.">
            <a:extLst>
              <a:ext uri="{FF2B5EF4-FFF2-40B4-BE49-F238E27FC236}">
                <a16:creationId xmlns:a16="http://schemas.microsoft.com/office/drawing/2014/main" id="{192F15CA-B151-3AF2-5869-5D8D68B54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622" y="2757883"/>
            <a:ext cx="3659756" cy="24398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6BE8A7-6D7F-F104-3BA2-823E4BE362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671" y="2903586"/>
            <a:ext cx="219106" cy="20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2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59B82-C120-7259-570D-5E7D539E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A0C47-4591-657F-0F0E-EFE5FCEC0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CTA language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FED8B-C7BA-825E-23CA-405CA321B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250" y="1605416"/>
            <a:ext cx="9967200" cy="121282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61F4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Change the language on the CTA button to be action-oriented. 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Buy Pro X Edition (control)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Secure My PC Now</a:t>
            </a:r>
          </a:p>
          <a:p>
            <a:pPr marL="285750" indent="-285750">
              <a:lnSpc>
                <a:spcPct val="150000"/>
              </a:lnSpc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Protect My PC Now 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AA54C93-890F-38CE-E652-211B670CAC90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44250" y="550325"/>
            <a:ext cx="5962500" cy="444701"/>
          </a:xfrm>
        </p:spPr>
        <p:txBody>
          <a:bodyPr/>
          <a:lstStyle/>
          <a:p>
            <a:r>
              <a:rPr lang="en-US" dirty="0"/>
              <a:t>October 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F67A11-C184-3643-2460-6028BB4AC3A4}"/>
              </a:ext>
            </a:extLst>
          </p:cNvPr>
          <p:cNvSpPr txBox="1"/>
          <p:nvPr/>
        </p:nvSpPr>
        <p:spPr>
          <a:xfrm>
            <a:off x="5649883" y="3490617"/>
            <a:ext cx="880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Montserrat Bold" pitchFamily="2" charset="0"/>
              </a:rPr>
              <a:t>+16%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BFBF2A-04E9-2D97-65A8-12A78266C1D0}"/>
              </a:ext>
            </a:extLst>
          </p:cNvPr>
          <p:cNvSpPr txBox="1"/>
          <p:nvPr/>
        </p:nvSpPr>
        <p:spPr>
          <a:xfrm>
            <a:off x="1547409" y="3429000"/>
            <a:ext cx="1144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Montserrat" pitchFamily="2" charset="0"/>
              </a:rPr>
              <a:t>Control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AE62CF-081A-0099-AA14-2DE607264D15}"/>
              </a:ext>
            </a:extLst>
          </p:cNvPr>
          <p:cNvSpPr txBox="1"/>
          <p:nvPr/>
        </p:nvSpPr>
        <p:spPr>
          <a:xfrm>
            <a:off x="9620230" y="3454041"/>
            <a:ext cx="880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Montserrat Bold" pitchFamily="2" charset="0"/>
              </a:rPr>
              <a:t>+8%</a:t>
            </a:r>
          </a:p>
        </p:txBody>
      </p:sp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1A52A2C-2BE9-D00A-BE8E-AA390D74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52" y="4043670"/>
            <a:ext cx="3840480" cy="2048256"/>
          </a:xfrm>
          <a:prstGeom prst="rect">
            <a:avLst/>
          </a:prstGeom>
        </p:spPr>
      </p:pic>
      <p:pic>
        <p:nvPicPr>
          <p:cNvPr id="9" name="Picture 8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C51DAAE-E776-92EA-3413-3A342BC81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799" y="4043670"/>
            <a:ext cx="3840480" cy="2048256"/>
          </a:xfrm>
          <a:prstGeom prst="rect">
            <a:avLst/>
          </a:prstGeom>
        </p:spPr>
      </p:pic>
      <p:pic>
        <p:nvPicPr>
          <p:cNvPr id="13" name="Picture 12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D8535D3-0880-CF44-26EB-D0C1B2649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146" y="4043670"/>
            <a:ext cx="3840480" cy="20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47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5A925-168D-888E-2B72-19C7A537D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3026-E3B4-517C-F1FA-CF2FD855F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 cart simplification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3AC94F-5F54-57F9-FEC2-98EF10C80D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61F4B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Removing BBB and retail logos did not have conclusive results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A22EE47-C108-DDCA-0660-882EB8C96412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44250" y="550325"/>
            <a:ext cx="5962500" cy="444701"/>
          </a:xfrm>
        </p:spPr>
        <p:txBody>
          <a:bodyPr/>
          <a:lstStyle/>
          <a:p>
            <a:r>
              <a:rPr lang="en-US" dirty="0"/>
              <a:t>October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236F63-7A65-C612-DCA0-018E863236DD}"/>
              </a:ext>
            </a:extLst>
          </p:cNvPr>
          <p:cNvSpPr txBox="1"/>
          <p:nvPr/>
        </p:nvSpPr>
        <p:spPr>
          <a:xfrm>
            <a:off x="4766711" y="2136658"/>
            <a:ext cx="2219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Montserrat" pitchFamily="2" charset="0"/>
              </a:rPr>
              <a:t>Inconclusive</a:t>
            </a:r>
          </a:p>
        </p:txBody>
      </p:sp>
      <p:pic>
        <p:nvPicPr>
          <p:cNvPr id="6" name="Picture 5" descr="A screenshot of a credit card&#10;&#10;AI-generated content may be incorrect.">
            <a:extLst>
              <a:ext uri="{FF2B5EF4-FFF2-40B4-BE49-F238E27FC236}">
                <a16:creationId xmlns:a16="http://schemas.microsoft.com/office/drawing/2014/main" id="{7E53F25C-430C-E7CF-7111-EEEFD9B02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880" y="2698721"/>
            <a:ext cx="4206240" cy="339941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BDAF8F-F46A-61AA-9F95-6C45E477C707}"/>
              </a:ext>
            </a:extLst>
          </p:cNvPr>
          <p:cNvCxnSpPr/>
          <p:nvPr/>
        </p:nvCxnSpPr>
        <p:spPr>
          <a:xfrm flipH="1" flipV="1">
            <a:off x="5721096" y="6053328"/>
            <a:ext cx="789432" cy="41148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C877FE7-5C3B-4661-BA53-B82339829610}"/>
              </a:ext>
            </a:extLst>
          </p:cNvPr>
          <p:cNvCxnSpPr/>
          <p:nvPr/>
        </p:nvCxnSpPr>
        <p:spPr>
          <a:xfrm flipH="1" flipV="1">
            <a:off x="10436352" y="5955303"/>
            <a:ext cx="789432" cy="41148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Picture 17" descr="A screenshot of a credit card&#10;&#10;AI-generated content may be incorrect.">
            <a:extLst>
              <a:ext uri="{FF2B5EF4-FFF2-40B4-BE49-F238E27FC236}">
                <a16:creationId xmlns:a16="http://schemas.microsoft.com/office/drawing/2014/main" id="{3DE3B408-2F43-B1E1-D469-CF8B74F2E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416" y="2638995"/>
            <a:ext cx="4206240" cy="33994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AA57F95-89A2-A64C-F161-2CF33806379E}"/>
              </a:ext>
            </a:extLst>
          </p:cNvPr>
          <p:cNvSpPr/>
          <p:nvPr/>
        </p:nvSpPr>
        <p:spPr>
          <a:xfrm>
            <a:off x="1846613" y="5479815"/>
            <a:ext cx="2677761" cy="4754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297445-2B58-A032-F23E-DC164BC38D41}"/>
              </a:ext>
            </a:extLst>
          </p:cNvPr>
          <p:cNvSpPr/>
          <p:nvPr/>
        </p:nvSpPr>
        <p:spPr>
          <a:xfrm>
            <a:off x="5023582" y="5802061"/>
            <a:ext cx="548640" cy="228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33842A-2ED6-5118-EDB0-3FB192A535CB}"/>
              </a:ext>
            </a:extLst>
          </p:cNvPr>
          <p:cNvSpPr/>
          <p:nvPr/>
        </p:nvSpPr>
        <p:spPr>
          <a:xfrm>
            <a:off x="6680933" y="5479815"/>
            <a:ext cx="2677761" cy="4754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DF7DDD-F1EB-0F5C-41B4-F4C1F2D43B83}"/>
              </a:ext>
            </a:extLst>
          </p:cNvPr>
          <p:cNvSpPr/>
          <p:nvPr/>
        </p:nvSpPr>
        <p:spPr>
          <a:xfrm>
            <a:off x="9733598" y="5877264"/>
            <a:ext cx="548640" cy="2286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45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D8613-EBC2-19C1-4108-FECC15D90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D657C-5254-80AD-25B7-95DA9AC6D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50" y="1076741"/>
            <a:ext cx="3396934" cy="471900"/>
          </a:xfrm>
        </p:spPr>
        <p:txBody>
          <a:bodyPr/>
          <a:lstStyle/>
          <a:p>
            <a:r>
              <a:rPr lang="en-US"/>
              <a:t>Email design vs letter layout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6B2A-1549-E65F-C954-A1DA37A29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257" y="2723700"/>
            <a:ext cx="3332927" cy="705300"/>
          </a:xfrm>
        </p:spPr>
        <p:txBody>
          <a:bodyPr/>
          <a:lstStyle/>
          <a:p>
            <a:r>
              <a:rPr lang="en-US"/>
              <a:t>A personalized Letter Layout increased conversions vs. HTML Designed Layout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805D2B5-093A-B7FF-7D7D-3CD10F17E6FB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44250" y="550325"/>
            <a:ext cx="2885334" cy="444701"/>
          </a:xfrm>
        </p:spPr>
        <p:txBody>
          <a:bodyPr/>
          <a:lstStyle/>
          <a:p>
            <a:r>
              <a:rPr lang="en-US" dirty="0"/>
              <a:t>October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DB81BE-7DCA-B803-1DCC-1B379E854EA8}"/>
              </a:ext>
            </a:extLst>
          </p:cNvPr>
          <p:cNvSpPr txBox="1"/>
          <p:nvPr/>
        </p:nvSpPr>
        <p:spPr>
          <a:xfrm>
            <a:off x="10930335" y="2973517"/>
            <a:ext cx="1106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B050"/>
                </a:solidFill>
                <a:latin typeface="Montserrat Bold" pitchFamily="2" charset="0"/>
              </a:rPr>
              <a:t>Winner</a:t>
            </a:r>
          </a:p>
          <a:p>
            <a:r>
              <a:rPr lang="en-US" sz="1800" dirty="0">
                <a:solidFill>
                  <a:srgbClr val="00B050"/>
                </a:solidFill>
                <a:latin typeface="Montserrat Bold" pitchFamily="2" charset="0"/>
              </a:rPr>
              <a:t>+7%</a:t>
            </a:r>
          </a:p>
        </p:txBody>
      </p:sp>
      <p:pic>
        <p:nvPicPr>
          <p:cNvPr id="12" name="Picture 11" descr="A close-up of a document&#10;&#10;AI-generated content may be incorrect.">
            <a:extLst>
              <a:ext uri="{FF2B5EF4-FFF2-40B4-BE49-F238E27FC236}">
                <a16:creationId xmlns:a16="http://schemas.microsoft.com/office/drawing/2014/main" id="{33DA684B-1F8F-3118-077A-EE17C511D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9816" y="772675"/>
            <a:ext cx="2303018" cy="440168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B68182-8D43-7136-E557-0A1813016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800" y="772675"/>
            <a:ext cx="2219401" cy="592147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877356-95C5-B6B2-4BD9-69E698EA5EF3}"/>
              </a:ext>
            </a:extLst>
          </p:cNvPr>
          <p:cNvSpPr txBox="1"/>
          <p:nvPr/>
        </p:nvSpPr>
        <p:spPr>
          <a:xfrm>
            <a:off x="9025498" y="393648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2651A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Letter Layout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99557D-0EB0-2A00-E6E8-54090CB20469}"/>
              </a:ext>
            </a:extLst>
          </p:cNvPr>
          <p:cNvSpPr txBox="1"/>
          <p:nvPr/>
        </p:nvSpPr>
        <p:spPr>
          <a:xfrm>
            <a:off x="5235564" y="393648"/>
            <a:ext cx="2109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2651A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HTML Designed Layout</a:t>
            </a:r>
          </a:p>
        </p:txBody>
      </p:sp>
    </p:spTree>
    <p:extLst>
      <p:ext uri="{BB962C8B-B14F-4D97-AF65-F5344CB8AC3E}">
        <p14:creationId xmlns:p14="http://schemas.microsoft.com/office/powerpoint/2010/main" val="324558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END SLIDE" descr="END 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2" name="Rectangle 400" descr="Rectangle 4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7839906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image 1" descr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35" y="560801"/>
            <a:ext cx="2343150" cy="38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Frame 95766" descr="Frame 957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85" y="4038600"/>
            <a:ext cx="749300" cy="933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Frame 95766" descr="Frame 9576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685" y="4794250"/>
            <a:ext cx="749300" cy="9334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7" name="Shield" descr="Shiel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3600" y="508000"/>
            <a:ext cx="6248400" cy="6350000"/>
          </a:xfrm>
          <a:prstGeom prst="rect">
            <a:avLst/>
          </a:prstGeom>
          <a:ln w="12700">
            <a:miter lim="400000"/>
          </a:ln>
        </p:spPr>
      </p:pic>
      <p:sp>
        <p:nvSpPr>
          <p:cNvPr id="648" name="H2"/>
          <p:cNvSpPr txBox="1"/>
          <p:nvPr/>
        </p:nvSpPr>
        <p:spPr>
          <a:xfrm>
            <a:off x="734635" y="2349500"/>
            <a:ext cx="4349750" cy="495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-1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n-US"/>
              <a:t>Let’s work together</a:t>
            </a:r>
            <a:endParaRPr/>
          </a:p>
        </p:txBody>
      </p:sp>
      <p:sp>
        <p:nvSpPr>
          <p:cNvPr id="649" name="Body"/>
          <p:cNvSpPr txBox="1"/>
          <p:nvPr/>
        </p:nvSpPr>
        <p:spPr>
          <a:xfrm>
            <a:off x="1483935" y="3278716"/>
            <a:ext cx="2832100" cy="573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>
              <a:lnSpc>
                <a:spcPct val="113333"/>
              </a:lnSpc>
              <a:defRPr sz="17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rPr lang="en-US"/>
              <a:t>Susan Jeffery</a:t>
            </a:r>
            <a:endParaRPr/>
          </a:p>
          <a:p>
            <a:pPr>
              <a:lnSpc>
                <a:spcPct val="113333"/>
              </a:lnSpc>
              <a:defRPr sz="1700" b="1" spc="-5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defRPr>
            </a:pPr>
            <a:r>
              <a:rPr lang="en-US" b="0">
                <a:latin typeface="Open Sans Regular"/>
                <a:ea typeface="Open Sans Regular"/>
                <a:cs typeface="Open Sans Regular"/>
                <a:sym typeface="Open Sans Regular"/>
              </a:rPr>
              <a:t>Content &amp; partner marketing</a:t>
            </a:r>
            <a:endParaRPr b="0">
              <a:latin typeface="Open Sans Regular"/>
              <a:ea typeface="Open Sans Regular"/>
              <a:cs typeface="Open Sans Regular"/>
              <a:sym typeface="Open Sans Regular"/>
            </a:endParaRPr>
          </a:p>
        </p:txBody>
      </p:sp>
      <p:sp>
        <p:nvSpPr>
          <p:cNvPr id="650" name="Body"/>
          <p:cNvSpPr txBox="1"/>
          <p:nvPr/>
        </p:nvSpPr>
        <p:spPr>
          <a:xfrm>
            <a:off x="1483935" y="4209310"/>
            <a:ext cx="2825750" cy="27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13333"/>
              </a:lnSpc>
              <a:defRPr sz="1700" spc="-5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r>
              <a:rPr lang="en-US"/>
              <a:t>Susan.jeffery</a:t>
            </a:r>
            <a:r>
              <a:t>@</a:t>
            </a:r>
            <a:r>
              <a:rPr lang="en-US"/>
              <a:t>realdefen.se</a:t>
            </a:r>
            <a:endParaRPr/>
          </a:p>
        </p:txBody>
      </p:sp>
      <p:sp>
        <p:nvSpPr>
          <p:cNvPr id="651" name="Body"/>
          <p:cNvSpPr txBox="1"/>
          <p:nvPr/>
        </p:nvSpPr>
        <p:spPr>
          <a:xfrm>
            <a:off x="1483935" y="4964960"/>
            <a:ext cx="2825750" cy="278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>
            <a:lvl1pPr>
              <a:lnSpc>
                <a:spcPct val="113333"/>
              </a:lnSpc>
              <a:defRPr sz="1700" spc="-50">
                <a:solidFill>
                  <a:srgbClr val="FFFFFF"/>
                </a:solidFill>
                <a:latin typeface="Open Sans Regular"/>
                <a:ea typeface="Open Sans Regular"/>
                <a:cs typeface="Open Sans Regular"/>
                <a:sym typeface="Open Sans Regular"/>
              </a:defRPr>
            </a:lvl1pPr>
          </a:lstStyle>
          <a:p>
            <a:r>
              <a:t>+1 </a:t>
            </a:r>
            <a:r>
              <a:rPr lang="en-US"/>
              <a:t>626-384-1620</a:t>
            </a:r>
            <a:endParaRPr/>
          </a:p>
        </p:txBody>
      </p:sp>
      <p:pic>
        <p:nvPicPr>
          <p:cNvPr id="3" name="Picture 2" descr="A person with blonde hair&#10;&#10;AI-generated content may be incorrect.">
            <a:extLst>
              <a:ext uri="{FF2B5EF4-FFF2-40B4-BE49-F238E27FC236}">
                <a16:creationId xmlns:a16="http://schemas.microsoft.com/office/drawing/2014/main" id="{21287FCB-E974-3819-B139-7BFAF2E0C4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4" r="10407" b="21464"/>
          <a:stretch/>
        </p:blipFill>
        <p:spPr>
          <a:xfrm>
            <a:off x="694189" y="3238500"/>
            <a:ext cx="614291" cy="654050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Light Theme">
  <a:themeElements>
    <a:clrScheme name="RealDefence Swatch">
      <a:dk1>
        <a:srgbClr val="061F4B"/>
      </a:dk1>
      <a:lt1>
        <a:srgbClr val="FFFFFF"/>
      </a:lt1>
      <a:dk2>
        <a:srgbClr val="2651A6"/>
      </a:dk2>
      <a:lt2>
        <a:srgbClr val="ECEBED"/>
      </a:lt2>
      <a:accent1>
        <a:srgbClr val="000000"/>
      </a:accent1>
      <a:accent2>
        <a:srgbClr val="C9D5E3"/>
      </a:accent2>
      <a:accent3>
        <a:srgbClr val="8A8A8A"/>
      </a:accent3>
      <a:accent4>
        <a:srgbClr val="E9EFFB"/>
      </a:accent4>
      <a:accent5>
        <a:srgbClr val="3A9CE5"/>
      </a:accent5>
      <a:accent6>
        <a:srgbClr val="0058BB"/>
      </a:accent6>
      <a:hlink>
        <a:srgbClr val="3A9CE5"/>
      </a:hlink>
      <a:folHlink>
        <a:srgbClr val="EC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alDefense PowerPoint Template 06-01" id="{1576E329-F37D-7E46-9E91-920B7B0727EE}" vid="{DB1622ED-24FA-8948-81EB-1F7E5418024C}"/>
    </a:ext>
  </a:extLst>
</a:theme>
</file>

<file path=ppt/theme/theme2.xml><?xml version="1.0" encoding="utf-8"?>
<a:theme xmlns:a="http://schemas.openxmlformats.org/drawingml/2006/main" name="Main Title Page">
  <a:themeElements>
    <a:clrScheme name="Main Title Pag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RealDefense Presentation Template 06-01</Template>
  <TotalTime>12283</TotalTime>
  <Words>225</Words>
  <Application>Microsoft Office PowerPoint</Application>
  <PresentationFormat>Widescreen</PresentationFormat>
  <Paragraphs>52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Open Sans Regular</vt:lpstr>
      <vt:lpstr>Montserrat Bold</vt:lpstr>
      <vt:lpstr>Montserrat Medium</vt:lpstr>
      <vt:lpstr>Montserrat SemiBold</vt:lpstr>
      <vt:lpstr>Montserrat</vt:lpstr>
      <vt:lpstr>Open Sans Light</vt:lpstr>
      <vt:lpstr>Open Sans</vt:lpstr>
      <vt:lpstr>Calibri</vt:lpstr>
      <vt:lpstr>Light Theme</vt:lpstr>
      <vt:lpstr>Susan Jeffery</vt:lpstr>
      <vt:lpstr>Quick Takeaways</vt:lpstr>
      <vt:lpstr>Toaster CTA button icon</vt:lpstr>
      <vt:lpstr>CTA language</vt:lpstr>
      <vt:lpstr>Order cart simplification</vt:lpstr>
      <vt:lpstr>Email design vs letter layout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Jeffery</dc:creator>
  <cp:lastModifiedBy>Susan Jeffery</cp:lastModifiedBy>
  <cp:revision>2</cp:revision>
  <dcterms:created xsi:type="dcterms:W3CDTF">2025-06-26T18:30:37Z</dcterms:created>
  <dcterms:modified xsi:type="dcterms:W3CDTF">2025-10-01T23:14:33Z</dcterms:modified>
</cp:coreProperties>
</file>